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Pacifico"/>
      <p:regular r:id="rId22"/>
    </p:embeddedFont>
    <p:embeddedFont>
      <p:font typeface="Ovo"/>
      <p:regular r:id="rId23"/>
    </p:embeddedFont>
    <p:embeddedFont>
      <p:font typeface="Helvetica Neue"/>
      <p:regular r:id="rId24"/>
      <p:bold r:id="rId25"/>
      <p:italic r:id="rId26"/>
      <p:boldItalic r:id="rId27"/>
    </p:embeddedFont>
    <p:embeddedFont>
      <p:font typeface="Helvetica Neue Light"/>
      <p:regular r:id="rId28"/>
      <p:bold r:id="rId29"/>
      <p:italic r:id="rId30"/>
      <p:boldItalic r:id="rId31"/>
    </p:embeddedFont>
    <p:embeddedFont>
      <p:font typeface="Gill Sans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Pacifico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Ov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HelveticaNeueLight-regular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boldItalic.fntdata"/><Relationship Id="rId30" Type="http://schemas.openxmlformats.org/officeDocument/2006/relationships/font" Target="fonts/HelveticaNeueLight-italic.fntdata"/><Relationship Id="rId11" Type="http://schemas.openxmlformats.org/officeDocument/2006/relationships/slide" Target="slides/slide6.xml"/><Relationship Id="rId33" Type="http://schemas.openxmlformats.org/officeDocument/2006/relationships/font" Target="fonts/GillSans-bold.fntdata"/><Relationship Id="rId10" Type="http://schemas.openxmlformats.org/officeDocument/2006/relationships/slide" Target="slides/slide5.xml"/><Relationship Id="rId32" Type="http://schemas.openxmlformats.org/officeDocument/2006/relationships/font" Target="fonts/GillSans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af31e84af_2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9af31e84af_2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2b295641a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2b295641a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de096e5e4_1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de096e5e4_1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2b29564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2b29564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cb53816b6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cb53816b6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fb48e6868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fb48e686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8d818cb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8d818cb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50138d7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50138d7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a50138d7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a50138d7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8d818cbe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8d818cbe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af31e84af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9af31e84af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92969" y="1701105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TITLE_AND_BODY_3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idx="12" type="sldNum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b="0" i="0" sz="1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mc2.nmsu.edu/" TargetMode="External"/><Relationship Id="rId5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mc2.nmsu.edu/" TargetMode="External"/><Relationship Id="rId4" Type="http://schemas.openxmlformats.org/officeDocument/2006/relationships/hyperlink" Target="https://mc2.nmsu.edu/pd/" TargetMode="External"/><Relationship Id="rId5" Type="http://schemas.openxmlformats.org/officeDocument/2006/relationships/hyperlink" Target="https://mc2.nmsu.edu/about-us/contact-us/" TargetMode="External"/><Relationship Id="rId6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s://mathsbot.com/manipulatives/rod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25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ctrTitle"/>
          </p:nvPr>
        </p:nvSpPr>
        <p:spPr>
          <a:xfrm>
            <a:off x="3708603" y="745350"/>
            <a:ext cx="5211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Mathematically Connected Communities</a:t>
            </a:r>
            <a:endParaRPr b="1"/>
          </a:p>
        </p:txBody>
      </p:sp>
      <p:sp>
        <p:nvSpPr>
          <p:cNvPr id="62" name="Google Shape;62;p16"/>
          <p:cNvSpPr txBox="1"/>
          <p:nvPr>
            <p:ph idx="1" type="subTitle"/>
          </p:nvPr>
        </p:nvSpPr>
        <p:spPr>
          <a:xfrm>
            <a:off x="3708575" y="2770725"/>
            <a:ext cx="5211300" cy="11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The Importance of Models in Developing Fluency</a:t>
            </a:r>
            <a:r>
              <a:rPr b="1" lang="en" sz="2900">
                <a:solidFill>
                  <a:srgbClr val="000000"/>
                </a:solidFill>
              </a:rPr>
              <a:t> </a:t>
            </a:r>
            <a:endParaRPr b="1" sz="2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September 23, 2020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5:00-6:00 pm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3" name="Google Shape;63;p16"/>
          <p:cNvSpPr txBox="1"/>
          <p:nvPr/>
        </p:nvSpPr>
        <p:spPr>
          <a:xfrm>
            <a:off x="165100" y="1650725"/>
            <a:ext cx="3543600" cy="24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This session will be recorded and available at </a:t>
            </a:r>
            <a:r>
              <a:rPr b="1" lang="en" sz="11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</a:t>
            </a:r>
            <a:r>
              <a:rPr b="1" lang="en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73763"/>
                </a:solidFill>
              </a:rPr>
              <a:t>Welcome! Please introduce yourself in the chat box by writing your name, your district, and your role in the education sector. </a:t>
            </a:r>
            <a:r>
              <a:rPr b="1" lang="en" sz="1700">
                <a:solidFill>
                  <a:srgbClr val="38761D"/>
                </a:solidFill>
              </a:rPr>
              <a:t> </a:t>
            </a:r>
            <a:endParaRPr b="1" sz="17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38761D"/>
              </a:solidFill>
            </a:endParaRPr>
          </a:p>
        </p:txBody>
      </p:sp>
      <p:pic>
        <p:nvPicPr>
          <p:cNvPr id="64" name="Google Shape;6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200" y="264725"/>
            <a:ext cx="2276475" cy="108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20-08-12 at 7.09.28 AM.png" id="147" name="Google Shape;1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493" y="3457264"/>
            <a:ext cx="2009182" cy="1297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0-08-12 at 7.09.00 AM.png" id="148" name="Google Shape;14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493" y="317158"/>
            <a:ext cx="2009181" cy="127531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pic>
      <p:pic>
        <p:nvPicPr>
          <p:cNvPr descr="Screen Shot 2020-08-12 at 7.09.11 AM.png" id="149" name="Google Shape;14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493" y="1890285"/>
            <a:ext cx="2009181" cy="12708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pic>
      <p:sp>
        <p:nvSpPr>
          <p:cNvPr id="150" name="Google Shape;150;p25"/>
          <p:cNvSpPr/>
          <p:nvPr/>
        </p:nvSpPr>
        <p:spPr>
          <a:xfrm>
            <a:off x="2773339" y="4248992"/>
            <a:ext cx="1116300" cy="669600"/>
          </a:xfrm>
          <a:prstGeom prst="rect">
            <a:avLst/>
          </a:prstGeom>
          <a:solidFill>
            <a:srgbClr val="FFFC79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cups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20-08-12 at 7.01.12 AM.png" id="151" name="Google Shape;15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9505" y="3654328"/>
            <a:ext cx="904131" cy="113016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/>
          <p:nvPr/>
        </p:nvSpPr>
        <p:spPr>
          <a:xfrm>
            <a:off x="2883793" y="2127770"/>
            <a:ext cx="1116300" cy="669600"/>
          </a:xfrm>
          <a:prstGeom prst="rect">
            <a:avLst/>
          </a:prstGeom>
          <a:solidFill>
            <a:srgbClr val="FFFC79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chips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5"/>
          <p:cNvSpPr/>
          <p:nvPr/>
        </p:nvSpPr>
        <p:spPr>
          <a:xfrm>
            <a:off x="2883794" y="528379"/>
            <a:ext cx="1116300" cy="669600"/>
          </a:xfrm>
          <a:prstGeom prst="rect">
            <a:avLst/>
          </a:prstGeom>
          <a:solidFill>
            <a:srgbClr val="FFFC79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¢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2773353" y="3358782"/>
            <a:ext cx="1116300" cy="669600"/>
          </a:xfrm>
          <a:prstGeom prst="rect">
            <a:avLst/>
          </a:prstGeom>
          <a:solidFill>
            <a:srgbClr val="FFFC79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64</a:t>
            </a: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¢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20-08-12 at 7.02.16 AM.png" id="155" name="Google Shape;15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70566" y="3875116"/>
            <a:ext cx="1866889" cy="688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25"/>
          <p:cNvGrpSpPr/>
          <p:nvPr/>
        </p:nvGrpSpPr>
        <p:grpSpPr>
          <a:xfrm>
            <a:off x="5175098" y="1053425"/>
            <a:ext cx="2612982" cy="829443"/>
            <a:chOff x="7360597" y="1997772"/>
            <a:chExt cx="4955400" cy="1573000"/>
          </a:xfrm>
        </p:grpSpPr>
        <p:pic>
          <p:nvPicPr>
            <p:cNvPr descr="Screen Shot 2020-08-12 at 7.01.12 AM.png" id="157" name="Google Shape;157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60597" y="1997772"/>
              <a:ext cx="1258400" cy="157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creen Shot 2020-08-12 at 7.01.12 AM.png" id="158" name="Google Shape;158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18997" y="1997772"/>
              <a:ext cx="1258400" cy="157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creen Shot 2020-08-12 at 7.01.12 AM.png" id="159" name="Google Shape;159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877397" y="1997772"/>
              <a:ext cx="1258400" cy="157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creen Shot 2020-08-12 at 7.01.12 AM.png" id="160" name="Google Shape;160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057597" y="1997772"/>
              <a:ext cx="1258400" cy="1573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25"/>
          <p:cNvSpPr/>
          <p:nvPr/>
        </p:nvSpPr>
        <p:spPr>
          <a:xfrm>
            <a:off x="5109241" y="528385"/>
            <a:ext cx="3735600" cy="18798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Discussion Card</a:t>
            </a:r>
            <a:endParaRPr b="0" i="0" sz="1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7518805" y="3520331"/>
            <a:ext cx="1506900" cy="13983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rPr>
              <a:t>Support Card: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rPr>
              <a:t>chips in a cup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4599757" y="3520312"/>
            <a:ext cx="2677800" cy="13983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rPr>
              <a:t>Support Card: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rPr>
              <a:t>cups in a box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 b="0" l="0" r="21642" t="21642"/>
          <a:stretch/>
        </p:blipFill>
        <p:spPr>
          <a:xfrm>
            <a:off x="0" y="0"/>
            <a:ext cx="92134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>
            <p:ph type="title"/>
          </p:nvPr>
        </p:nvSpPr>
        <p:spPr>
          <a:xfrm>
            <a:off x="403975" y="392550"/>
            <a:ext cx="8197200" cy="36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Reflect: What do you know now that you would share with a colleague? What have you learned that excites you about planning for students’ mathematics learning? </a:t>
            </a:r>
            <a:endParaRPr sz="6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/>
        </p:nvSpPr>
        <p:spPr>
          <a:xfrm>
            <a:off x="22800" y="2426525"/>
            <a:ext cx="4868100" cy="24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Link to </a:t>
            </a:r>
            <a:r>
              <a:rPr b="1" lang="en" sz="1600">
                <a:solidFill>
                  <a:schemeClr val="dk1"/>
                </a:solidFill>
              </a:rPr>
              <a:t>MC</a:t>
            </a:r>
            <a:r>
              <a:rPr b="1" baseline="30000" lang="en" sz="1600">
                <a:solidFill>
                  <a:schemeClr val="dk1"/>
                </a:solidFill>
              </a:rPr>
              <a:t>2</a:t>
            </a:r>
            <a:r>
              <a:rPr b="1" lang="en" sz="1600">
                <a:solidFill>
                  <a:schemeClr val="dk1"/>
                </a:solidFill>
              </a:rPr>
              <a:t> Website: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Link to MC</a:t>
            </a:r>
            <a:r>
              <a:rPr b="1" baseline="30000" lang="en" sz="1600">
                <a:solidFill>
                  <a:schemeClr val="dk1"/>
                </a:solidFill>
              </a:rPr>
              <a:t>2</a:t>
            </a:r>
            <a:r>
              <a:rPr b="1" lang="en" sz="1600">
                <a:solidFill>
                  <a:schemeClr val="dk1"/>
                </a:solidFill>
              </a:rPr>
              <a:t> Professional Learning Page: </a:t>
            </a:r>
            <a:r>
              <a:rPr lang="en" sz="16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https://mc2.nmsu.edu/pd/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Link to MC</a:t>
            </a:r>
            <a:r>
              <a:rPr b="1" baseline="30000" lang="en" sz="1600">
                <a:solidFill>
                  <a:schemeClr val="dk1"/>
                </a:solidFill>
              </a:rPr>
              <a:t>2 </a:t>
            </a:r>
            <a:r>
              <a:rPr b="1" lang="en" sz="1600">
                <a:solidFill>
                  <a:schemeClr val="dk1"/>
                </a:solidFill>
              </a:rPr>
              <a:t>Contact Page: </a:t>
            </a:r>
            <a:r>
              <a:rPr lang="en" sz="16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https://mc2.nmsu.edu/about-us/contact-us/</a:t>
            </a:r>
            <a:endParaRPr sz="900">
              <a:solidFill>
                <a:srgbClr val="0000FF"/>
              </a:solidFill>
            </a:endParaRPr>
          </a:p>
        </p:txBody>
      </p:sp>
      <p:sp>
        <p:nvSpPr>
          <p:cNvPr id="175" name="Google Shape;175;p27"/>
          <p:cNvSpPr txBox="1"/>
          <p:nvPr>
            <p:ph type="title"/>
          </p:nvPr>
        </p:nvSpPr>
        <p:spPr>
          <a:xfrm>
            <a:off x="2719800" y="45900"/>
            <a:ext cx="37044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Thank you!</a:t>
            </a:r>
            <a:endParaRPr b="1" sz="4200"/>
          </a:p>
        </p:txBody>
      </p:sp>
      <p:sp>
        <p:nvSpPr>
          <p:cNvPr id="176" name="Google Shape;176;p27"/>
          <p:cNvSpPr txBox="1"/>
          <p:nvPr/>
        </p:nvSpPr>
        <p:spPr>
          <a:xfrm>
            <a:off x="4677350" y="1088800"/>
            <a:ext cx="4414200" cy="30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T</a:t>
            </a:r>
            <a:r>
              <a:rPr b="1" lang="en" sz="2000"/>
              <a:t>hank you for being a part of this Purposeful ReEntry Community!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Thank you for all you do for children and the larger community through your work.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Keep on swimming!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350" y="1088800"/>
            <a:ext cx="2276475" cy="108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0575" y="812675"/>
            <a:ext cx="2825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Check In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 b="0" l="0" r="3836" t="1613"/>
          <a:stretch/>
        </p:blipFill>
        <p:spPr>
          <a:xfrm>
            <a:off x="5670225" y="1033175"/>
            <a:ext cx="2979574" cy="30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/>
          <p:nvPr/>
        </p:nvSpPr>
        <p:spPr>
          <a:xfrm>
            <a:off x="376325" y="1033125"/>
            <a:ext cx="4713900" cy="30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What’s the last movie you watched/show you binge-watched?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have you learned about yourself and others in quarantine? 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are you leaving behind from your pre-CoronaVirus life? 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ctrTitle"/>
          </p:nvPr>
        </p:nvSpPr>
        <p:spPr>
          <a:xfrm>
            <a:off x="440100" y="480525"/>
            <a:ext cx="7856400" cy="156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Mathematically Connected Communities (MC²) works to improve math education through a variety of professional learning experiences which align to the New Mexico Public Education Department’s (NM PED) reentry guidance.</a:t>
            </a:r>
            <a:endParaRPr sz="6200"/>
          </a:p>
        </p:txBody>
      </p:sp>
      <p:pic>
        <p:nvPicPr>
          <p:cNvPr id="77" name="Google Shape;77;p18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 rot="10">
            <a:off x="6556175" y="2314566"/>
            <a:ext cx="2175575" cy="21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/>
          <p:nvPr/>
        </p:nvSpPr>
        <p:spPr>
          <a:xfrm>
            <a:off x="194800" y="2237463"/>
            <a:ext cx="5831700" cy="23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Four Live Web-Events Sessions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Awareness and Information: </a:t>
            </a:r>
            <a:r>
              <a:rPr lang="en" sz="1600"/>
              <a:t>Purposeful Reentry and Adapting to Change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Unpacking Important Mathematics Reentry Documents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Structuring Accelerated Learning in Reentry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The Importance of Models in Developing Fluency</a:t>
            </a:r>
            <a:endParaRPr sz="1600"/>
          </a:p>
        </p:txBody>
      </p:sp>
      <p:grpSp>
        <p:nvGrpSpPr>
          <p:cNvPr id="79" name="Google Shape;79;p18"/>
          <p:cNvGrpSpPr/>
          <p:nvPr/>
        </p:nvGrpSpPr>
        <p:grpSpPr>
          <a:xfrm>
            <a:off x="1292368" y="4305512"/>
            <a:ext cx="3110116" cy="584791"/>
            <a:chOff x="810923" y="3910650"/>
            <a:chExt cx="5718177" cy="1075775"/>
          </a:xfrm>
        </p:grpSpPr>
        <p:pic>
          <p:nvPicPr>
            <p:cNvPr id="80" name="Google Shape;80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95850" y="3910650"/>
              <a:ext cx="754650" cy="107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7400" y="4165350"/>
              <a:ext cx="1691700" cy="82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0923" y="4268346"/>
              <a:ext cx="1548144" cy="71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545963" y="3910650"/>
              <a:ext cx="1163000" cy="1075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229050" y="529000"/>
            <a:ext cx="730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 Offerings for our Collaborative Session</a:t>
            </a: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600" y="1905950"/>
            <a:ext cx="224790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104175" y="1236300"/>
            <a:ext cx="62937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I</a:t>
            </a:r>
            <a:r>
              <a:rPr lang="en" sz="2000"/>
              <a:t>n exploring today, what are the norm(s) you will take with you?</a:t>
            </a:r>
            <a:r>
              <a:rPr lang="en" sz="1700"/>
              <a:t> </a:t>
            </a:r>
            <a:endParaRPr sz="1700"/>
          </a:p>
        </p:txBody>
      </p:sp>
      <p:sp>
        <p:nvSpPr>
          <p:cNvPr id="91" name="Google Shape;91;p19"/>
          <p:cNvSpPr txBox="1"/>
          <p:nvPr/>
        </p:nvSpPr>
        <p:spPr>
          <a:xfrm>
            <a:off x="229050" y="2026950"/>
            <a:ext cx="5856000" cy="22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Invite participation by using names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Honor individual thinking and learning time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Ask questions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Expect to share 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Reflect on where you want to grow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Other?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430475" y="465675"/>
            <a:ext cx="7752900" cy="47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Session Goal: Why Models and Fluency?</a:t>
            </a:r>
            <a:endParaRPr sz="3200"/>
          </a:p>
        </p:txBody>
      </p:sp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b="0" l="-3379" r="3380" t="10738"/>
          <a:stretch/>
        </p:blipFill>
        <p:spPr>
          <a:xfrm>
            <a:off x="6251838" y="1098850"/>
            <a:ext cx="2699526" cy="16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75" y="1206513"/>
            <a:ext cx="2118725" cy="15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20"/>
          <p:cNvGrpSpPr/>
          <p:nvPr/>
        </p:nvGrpSpPr>
        <p:grpSpPr>
          <a:xfrm rot="-728169">
            <a:off x="2916502" y="1139141"/>
            <a:ext cx="3310983" cy="1721762"/>
            <a:chOff x="0" y="0"/>
            <a:chExt cx="9256464" cy="7134750"/>
          </a:xfrm>
        </p:grpSpPr>
        <p:sp>
          <p:nvSpPr>
            <p:cNvPr id="100" name="Google Shape;100;p20"/>
            <p:cNvSpPr/>
            <p:nvPr/>
          </p:nvSpPr>
          <p:spPr>
            <a:xfrm>
              <a:off x="0" y="0"/>
              <a:ext cx="9256464" cy="7134750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lnTo>
                    <a:pt x="12383" y="677"/>
                  </a:lnTo>
                  <a:lnTo>
                    <a:pt x="14137" y="444"/>
                  </a:lnTo>
                  <a:lnTo>
                    <a:pt x="15394" y="1498"/>
                  </a:lnTo>
                  <a:lnTo>
                    <a:pt x="17148" y="1731"/>
                  </a:lnTo>
                  <a:lnTo>
                    <a:pt x="17955" y="3060"/>
                  </a:lnTo>
                  <a:lnTo>
                    <a:pt x="19537" y="3737"/>
                  </a:lnTo>
                  <a:lnTo>
                    <a:pt x="19815" y="5210"/>
                  </a:lnTo>
                  <a:lnTo>
                    <a:pt x="21071" y="6264"/>
                  </a:lnTo>
                  <a:lnTo>
                    <a:pt x="20794" y="7737"/>
                  </a:lnTo>
                  <a:lnTo>
                    <a:pt x="21600" y="9066"/>
                  </a:lnTo>
                  <a:lnTo>
                    <a:pt x="20794" y="10394"/>
                  </a:lnTo>
                  <a:lnTo>
                    <a:pt x="21071" y="11867"/>
                  </a:lnTo>
                  <a:lnTo>
                    <a:pt x="19815" y="12921"/>
                  </a:lnTo>
                  <a:lnTo>
                    <a:pt x="19537" y="14394"/>
                  </a:lnTo>
                  <a:lnTo>
                    <a:pt x="17955" y="15071"/>
                  </a:lnTo>
                  <a:lnTo>
                    <a:pt x="17148" y="16400"/>
                  </a:lnTo>
                  <a:lnTo>
                    <a:pt x="15394" y="16633"/>
                  </a:lnTo>
                  <a:cubicBezTo>
                    <a:pt x="15394" y="16633"/>
                    <a:pt x="15111" y="17449"/>
                    <a:pt x="15111" y="18616"/>
                  </a:cubicBezTo>
                  <a:cubicBezTo>
                    <a:pt x="15111" y="19715"/>
                    <a:pt x="15974" y="21600"/>
                    <a:pt x="15974" y="21600"/>
                  </a:cubicBezTo>
                  <a:lnTo>
                    <a:pt x="12383" y="17454"/>
                  </a:lnTo>
                  <a:lnTo>
                    <a:pt x="10800" y="18131"/>
                  </a:lnTo>
                  <a:lnTo>
                    <a:pt x="9217" y="17454"/>
                  </a:lnTo>
                  <a:lnTo>
                    <a:pt x="7463" y="17687"/>
                  </a:lnTo>
                  <a:lnTo>
                    <a:pt x="6206" y="16633"/>
                  </a:lnTo>
                  <a:lnTo>
                    <a:pt x="4452" y="16400"/>
                  </a:lnTo>
                  <a:lnTo>
                    <a:pt x="3645" y="15071"/>
                  </a:lnTo>
                  <a:lnTo>
                    <a:pt x="2063" y="14394"/>
                  </a:lnTo>
                  <a:lnTo>
                    <a:pt x="1785" y="12921"/>
                  </a:lnTo>
                  <a:lnTo>
                    <a:pt x="529" y="11867"/>
                  </a:lnTo>
                  <a:lnTo>
                    <a:pt x="806" y="10394"/>
                  </a:lnTo>
                  <a:lnTo>
                    <a:pt x="0" y="9066"/>
                  </a:lnTo>
                  <a:lnTo>
                    <a:pt x="806" y="7737"/>
                  </a:lnTo>
                  <a:lnTo>
                    <a:pt x="529" y="6264"/>
                  </a:lnTo>
                  <a:lnTo>
                    <a:pt x="1785" y="5210"/>
                  </a:lnTo>
                  <a:lnTo>
                    <a:pt x="2063" y="3737"/>
                  </a:lnTo>
                  <a:lnTo>
                    <a:pt x="3645" y="3060"/>
                  </a:lnTo>
                  <a:lnTo>
                    <a:pt x="4452" y="1731"/>
                  </a:lnTo>
                  <a:lnTo>
                    <a:pt x="6206" y="1498"/>
                  </a:lnTo>
                  <a:lnTo>
                    <a:pt x="7463" y="444"/>
                  </a:lnTo>
                  <a:lnTo>
                    <a:pt x="9217" y="677"/>
                  </a:lnTo>
                  <a:lnTo>
                    <a:pt x="10800" y="0"/>
                  </a:lnTo>
                  <a:close/>
                </a:path>
              </a:pathLst>
            </a:custGeom>
            <a:gradFill>
              <a:gsLst>
                <a:gs pos="0">
                  <a:srgbClr val="5B4F9C"/>
                </a:gs>
                <a:gs pos="100000">
                  <a:srgbClr val="3B376E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  <a:effectLst>
              <a:outerShdw blurRad="38100" rotWithShape="0" dir="5400000" dist="12700">
                <a:srgbClr val="000000">
                  <a:alpha val="29800"/>
                </a:srgbClr>
              </a:outerShdw>
            </a:effectLst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Ovo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160284" y="80165"/>
              <a:ext cx="8975934" cy="6733908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lnTo>
                    <a:pt x="12383" y="697"/>
                  </a:lnTo>
                  <a:lnTo>
                    <a:pt x="14137" y="457"/>
                  </a:lnTo>
                  <a:lnTo>
                    <a:pt x="15394" y="1543"/>
                  </a:lnTo>
                  <a:lnTo>
                    <a:pt x="17148" y="1783"/>
                  </a:lnTo>
                  <a:lnTo>
                    <a:pt x="17955" y="3151"/>
                  </a:lnTo>
                  <a:lnTo>
                    <a:pt x="19537" y="3848"/>
                  </a:lnTo>
                  <a:lnTo>
                    <a:pt x="19815" y="5365"/>
                  </a:lnTo>
                  <a:lnTo>
                    <a:pt x="21071" y="6451"/>
                  </a:lnTo>
                  <a:lnTo>
                    <a:pt x="20794" y="7967"/>
                  </a:lnTo>
                  <a:lnTo>
                    <a:pt x="21600" y="9335"/>
                  </a:lnTo>
                  <a:lnTo>
                    <a:pt x="20794" y="10704"/>
                  </a:lnTo>
                  <a:lnTo>
                    <a:pt x="21071" y="12220"/>
                  </a:lnTo>
                  <a:lnTo>
                    <a:pt x="19815" y="13306"/>
                  </a:lnTo>
                  <a:lnTo>
                    <a:pt x="19537" y="14823"/>
                  </a:lnTo>
                  <a:lnTo>
                    <a:pt x="17955" y="15520"/>
                  </a:lnTo>
                  <a:lnTo>
                    <a:pt x="17148" y="16888"/>
                  </a:lnTo>
                  <a:lnTo>
                    <a:pt x="15394" y="17128"/>
                  </a:lnTo>
                  <a:cubicBezTo>
                    <a:pt x="15394" y="17128"/>
                    <a:pt x="15015" y="17968"/>
                    <a:pt x="15015" y="19171"/>
                  </a:cubicBezTo>
                  <a:cubicBezTo>
                    <a:pt x="15015" y="20301"/>
                    <a:pt x="15492" y="21600"/>
                    <a:pt x="15492" y="21600"/>
                  </a:cubicBezTo>
                  <a:lnTo>
                    <a:pt x="12383" y="17974"/>
                  </a:lnTo>
                  <a:lnTo>
                    <a:pt x="10800" y="18671"/>
                  </a:lnTo>
                  <a:lnTo>
                    <a:pt x="9217" y="17974"/>
                  </a:lnTo>
                  <a:lnTo>
                    <a:pt x="7463" y="18214"/>
                  </a:lnTo>
                  <a:lnTo>
                    <a:pt x="6206" y="17128"/>
                  </a:lnTo>
                  <a:lnTo>
                    <a:pt x="4452" y="16888"/>
                  </a:lnTo>
                  <a:lnTo>
                    <a:pt x="3645" y="15520"/>
                  </a:lnTo>
                  <a:lnTo>
                    <a:pt x="2063" y="14823"/>
                  </a:lnTo>
                  <a:lnTo>
                    <a:pt x="1785" y="13306"/>
                  </a:lnTo>
                  <a:lnTo>
                    <a:pt x="529" y="12220"/>
                  </a:lnTo>
                  <a:lnTo>
                    <a:pt x="806" y="10704"/>
                  </a:lnTo>
                  <a:lnTo>
                    <a:pt x="0" y="9335"/>
                  </a:lnTo>
                  <a:lnTo>
                    <a:pt x="806" y="7967"/>
                  </a:lnTo>
                  <a:lnTo>
                    <a:pt x="529" y="6451"/>
                  </a:lnTo>
                  <a:lnTo>
                    <a:pt x="1785" y="5365"/>
                  </a:lnTo>
                  <a:lnTo>
                    <a:pt x="2063" y="3848"/>
                  </a:lnTo>
                  <a:lnTo>
                    <a:pt x="3645" y="3151"/>
                  </a:lnTo>
                  <a:lnTo>
                    <a:pt x="4452" y="1783"/>
                  </a:lnTo>
                  <a:lnTo>
                    <a:pt x="6206" y="1543"/>
                  </a:lnTo>
                  <a:lnTo>
                    <a:pt x="7463" y="457"/>
                  </a:lnTo>
                  <a:lnTo>
                    <a:pt x="9217" y="697"/>
                  </a:lnTo>
                  <a:lnTo>
                    <a:pt x="10800" y="0"/>
                  </a:lnTo>
                  <a:close/>
                </a:path>
              </a:pathLst>
            </a:custGeom>
            <a:blipFill rotWithShape="1">
              <a:blip r:embed="rId5">
                <a:alphaModFix amt="10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Ovo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endParaRPr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160284" y="80165"/>
              <a:ext cx="8975934" cy="6733908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lnTo>
                    <a:pt x="12383" y="697"/>
                  </a:lnTo>
                  <a:lnTo>
                    <a:pt x="14137" y="457"/>
                  </a:lnTo>
                  <a:lnTo>
                    <a:pt x="15394" y="1543"/>
                  </a:lnTo>
                  <a:lnTo>
                    <a:pt x="17148" y="1783"/>
                  </a:lnTo>
                  <a:lnTo>
                    <a:pt x="17955" y="3151"/>
                  </a:lnTo>
                  <a:lnTo>
                    <a:pt x="19537" y="3848"/>
                  </a:lnTo>
                  <a:lnTo>
                    <a:pt x="19815" y="5365"/>
                  </a:lnTo>
                  <a:lnTo>
                    <a:pt x="21071" y="6451"/>
                  </a:lnTo>
                  <a:lnTo>
                    <a:pt x="20794" y="7967"/>
                  </a:lnTo>
                  <a:lnTo>
                    <a:pt x="21600" y="9335"/>
                  </a:lnTo>
                  <a:lnTo>
                    <a:pt x="20794" y="10704"/>
                  </a:lnTo>
                  <a:lnTo>
                    <a:pt x="21071" y="12220"/>
                  </a:lnTo>
                  <a:lnTo>
                    <a:pt x="19815" y="13306"/>
                  </a:lnTo>
                  <a:lnTo>
                    <a:pt x="19537" y="14823"/>
                  </a:lnTo>
                  <a:lnTo>
                    <a:pt x="17955" y="15520"/>
                  </a:lnTo>
                  <a:lnTo>
                    <a:pt x="17148" y="16888"/>
                  </a:lnTo>
                  <a:lnTo>
                    <a:pt x="15394" y="17128"/>
                  </a:lnTo>
                  <a:cubicBezTo>
                    <a:pt x="15394" y="17128"/>
                    <a:pt x="15015" y="17968"/>
                    <a:pt x="15015" y="19171"/>
                  </a:cubicBezTo>
                  <a:cubicBezTo>
                    <a:pt x="15015" y="20301"/>
                    <a:pt x="15492" y="21600"/>
                    <a:pt x="15492" y="21600"/>
                  </a:cubicBezTo>
                  <a:lnTo>
                    <a:pt x="12383" y="17974"/>
                  </a:lnTo>
                  <a:lnTo>
                    <a:pt x="10800" y="18671"/>
                  </a:lnTo>
                  <a:lnTo>
                    <a:pt x="9217" y="17974"/>
                  </a:lnTo>
                  <a:lnTo>
                    <a:pt x="7463" y="18214"/>
                  </a:lnTo>
                  <a:lnTo>
                    <a:pt x="6206" y="17128"/>
                  </a:lnTo>
                  <a:lnTo>
                    <a:pt x="4452" y="16888"/>
                  </a:lnTo>
                  <a:lnTo>
                    <a:pt x="3645" y="15520"/>
                  </a:lnTo>
                  <a:lnTo>
                    <a:pt x="2063" y="14823"/>
                  </a:lnTo>
                  <a:lnTo>
                    <a:pt x="1785" y="13306"/>
                  </a:lnTo>
                  <a:lnTo>
                    <a:pt x="529" y="12220"/>
                  </a:lnTo>
                  <a:lnTo>
                    <a:pt x="806" y="10704"/>
                  </a:lnTo>
                  <a:lnTo>
                    <a:pt x="0" y="9335"/>
                  </a:lnTo>
                  <a:lnTo>
                    <a:pt x="806" y="7967"/>
                  </a:lnTo>
                  <a:lnTo>
                    <a:pt x="529" y="6451"/>
                  </a:lnTo>
                  <a:lnTo>
                    <a:pt x="1785" y="5365"/>
                  </a:lnTo>
                  <a:lnTo>
                    <a:pt x="2063" y="3848"/>
                  </a:lnTo>
                  <a:lnTo>
                    <a:pt x="3645" y="3151"/>
                  </a:lnTo>
                  <a:lnTo>
                    <a:pt x="4452" y="1783"/>
                  </a:lnTo>
                  <a:lnTo>
                    <a:pt x="6206" y="1543"/>
                  </a:lnTo>
                  <a:lnTo>
                    <a:pt x="7463" y="457"/>
                  </a:lnTo>
                  <a:lnTo>
                    <a:pt x="9217" y="697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dashDot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Ovo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endParaRPr>
            </a:p>
          </p:txBody>
        </p:sp>
        <p:sp>
          <p:nvSpPr>
            <p:cNvPr id="103" name="Google Shape;103;p20"/>
            <p:cNvSpPr txBox="1"/>
            <p:nvPr/>
          </p:nvSpPr>
          <p:spPr>
            <a:xfrm rot="33350">
              <a:off x="643969" y="1494466"/>
              <a:ext cx="7700162" cy="2291208"/>
            </a:xfrm>
            <a:prstGeom prst="rect">
              <a:avLst/>
            </a:prstGeom>
            <a:noFill/>
            <a:ln>
              <a:noFill/>
            </a:ln>
            <a:effectLst>
              <a:outerShdw blurRad="12700" rotWithShape="0" dir="5400000" dist="12700">
                <a:srgbClr val="000000">
                  <a:alpha val="298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600"/>
                <a:buFont typeface="Arial"/>
                <a:buNone/>
              </a:pPr>
              <a:r>
                <a:rPr b="0" i="0" lang="en" sz="2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 + 6… </a:t>
              </a:r>
              <a:endParaRPr sz="23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600"/>
                <a:buFont typeface="Arial"/>
                <a:buNone/>
              </a:pPr>
              <a:r>
                <a:rPr b="0" i="0" lang="en" sz="2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9, 10-11-12-13-14-15</a:t>
              </a:r>
              <a:endParaRPr sz="2300"/>
            </a:p>
          </p:txBody>
        </p:sp>
      </p:grpSp>
      <p:sp>
        <p:nvSpPr>
          <p:cNvPr id="104" name="Google Shape;104;p20"/>
          <p:cNvSpPr txBox="1"/>
          <p:nvPr/>
        </p:nvSpPr>
        <p:spPr>
          <a:xfrm>
            <a:off x="430475" y="3361700"/>
            <a:ext cx="8524200" cy="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“…the most commonly observed characteristic of low attaining math students is a persistent dependence on counting by ones.”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13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-Wright et. al., 2012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0275"/>
            <a:ext cx="8839201" cy="37754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>
            <p:ph idx="4294967295" type="title"/>
          </p:nvPr>
        </p:nvSpPr>
        <p:spPr>
          <a:xfrm>
            <a:off x="77100" y="360300"/>
            <a:ext cx="44949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Guess My Fraction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6953925" y="360300"/>
            <a:ext cx="15768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Cuisenaire Rods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775" y="458138"/>
            <a:ext cx="5528850" cy="39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193500" y="344575"/>
            <a:ext cx="3115200" cy="41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Let’s play with the tool first! Explore the settings. What noticings do you have? What are some tasks your students could engage in?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In the upper right corner of the webpage, </a:t>
            </a:r>
            <a:r>
              <a:rPr b="1" lang="en"/>
              <a:t>adjust the base to 12</a:t>
            </a:r>
            <a:r>
              <a:rPr lang="en"/>
              <a:t>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Put </a:t>
            </a:r>
            <a:r>
              <a:rPr b="1" lang="en"/>
              <a:t>one of</a:t>
            </a:r>
            <a:r>
              <a:rPr lang="en"/>
              <a:t> </a:t>
            </a:r>
            <a:r>
              <a:rPr b="1" lang="en"/>
              <a:t>each color</a:t>
            </a:r>
            <a:r>
              <a:rPr lang="en"/>
              <a:t> in your workspace.  You will have 12 bars</a:t>
            </a:r>
            <a:r>
              <a:rPr b="1" lang="en"/>
              <a:t>. Do not add </a:t>
            </a:r>
            <a:r>
              <a:rPr b="1" lang="en"/>
              <a:t>additional</a:t>
            </a:r>
            <a:r>
              <a:rPr b="1" lang="en"/>
              <a:t> bars to your set. </a:t>
            </a:r>
            <a:r>
              <a:rPr lang="en"/>
              <a:t>Use your set of cuisenaire rods to solve the task.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Let’s look at 1 or 2 of the rows of the Guess My Fraction clue card and the cuisenaire rods to explore it. </a:t>
            </a: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4105175" y="4564200"/>
            <a:ext cx="4257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21525" y="498400"/>
            <a:ext cx="8092800" cy="1383900"/>
          </a:xfrm>
          <a:prstGeom prst="rect">
            <a:avLst/>
          </a:prstGeom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Pacifico"/>
                <a:ea typeface="Pacifico"/>
                <a:cs typeface="Pacifico"/>
                <a:sym typeface="Pacifico"/>
              </a:rPr>
              <a:t>Fluency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When M</a:t>
            </a:r>
            <a:r>
              <a:rPr lang="en" sz="2700"/>
              <a:t>athematical</a:t>
            </a:r>
            <a:r>
              <a:rPr lang="en" sz="2700"/>
              <a:t> skills grow from conceptual understanding, students can use the </a:t>
            </a:r>
            <a:r>
              <a:rPr lang="en" sz="2700"/>
              <a:t>relational</a:t>
            </a:r>
            <a:r>
              <a:rPr lang="en" sz="2700"/>
              <a:t> knowledge in application and computation. 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24" y="2074650"/>
            <a:ext cx="8092949" cy="279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5325" y="498400"/>
            <a:ext cx="1120026" cy="95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4706827" y="3520318"/>
            <a:ext cx="2677800" cy="13983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rPr>
              <a:t>Support Card: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rPr>
              <a:t>cups in a box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4739714" y="419297"/>
            <a:ext cx="3735600" cy="18798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Discussion Card</a:t>
            </a:r>
            <a:endParaRPr b="0" i="0" sz="1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7549988" y="3520324"/>
            <a:ext cx="1506900" cy="13983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rPr>
              <a:t>Support Card: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rPr>
              <a:t>chips in a cup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20-08-12 at 7.00.54 AM.png" id="133" name="Google Shape;13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0700" y="3520325"/>
            <a:ext cx="1248550" cy="139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0-08-12 at 7.02.16 AM.png" id="134" name="Google Shape;13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1924" y="3767997"/>
            <a:ext cx="2447599" cy="902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0-08-12 at 6.50.20 AM.png" id="135" name="Google Shape;13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8738" y="534781"/>
            <a:ext cx="2591842" cy="1648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0-08-12 at 7.09.28 AM.png" id="136" name="Google Shape;13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493" y="3457264"/>
            <a:ext cx="2009182" cy="1297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0-08-12 at 7.09.00 AM.png" id="137" name="Google Shape;137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3493" y="317158"/>
            <a:ext cx="2009181" cy="127531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pic>
      <p:pic>
        <p:nvPicPr>
          <p:cNvPr descr="Screen Shot 2020-08-12 at 7.09.11 AM.png" id="138" name="Google Shape;138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3493" y="1890285"/>
            <a:ext cx="2009181" cy="12708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pic>
      <p:sp>
        <p:nvSpPr>
          <p:cNvPr id="139" name="Google Shape;139;p24"/>
          <p:cNvSpPr/>
          <p:nvPr/>
        </p:nvSpPr>
        <p:spPr>
          <a:xfrm>
            <a:off x="3091598" y="3371888"/>
            <a:ext cx="1116300" cy="669300"/>
          </a:xfrm>
          <a:prstGeom prst="rect">
            <a:avLst/>
          </a:prstGeom>
          <a:solidFill>
            <a:srgbClr val="FFFC79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cups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/>
          <p:nvPr/>
        </p:nvSpPr>
        <p:spPr>
          <a:xfrm>
            <a:off x="3078634" y="502655"/>
            <a:ext cx="1116300" cy="669600"/>
          </a:xfrm>
          <a:prstGeom prst="rect">
            <a:avLst/>
          </a:prstGeom>
          <a:solidFill>
            <a:srgbClr val="FFFC79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 ¢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3091599" y="4249018"/>
            <a:ext cx="1116300" cy="669600"/>
          </a:xfrm>
          <a:prstGeom prst="rect">
            <a:avLst/>
          </a:prstGeom>
          <a:solidFill>
            <a:srgbClr val="FFFC79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 ¢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/>
          <p:nvPr/>
        </p:nvSpPr>
        <p:spPr>
          <a:xfrm>
            <a:off x="3078634" y="2119590"/>
            <a:ext cx="1116300" cy="669600"/>
          </a:xfrm>
          <a:prstGeom prst="rect">
            <a:avLst/>
          </a:prstGeom>
          <a:solidFill>
            <a:srgbClr val="FFFC79"/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chips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C5BABB"/>
      </a:lt2>
      <a:accent1>
        <a:srgbClr val="FFAB40"/>
      </a:accent1>
      <a:accent2>
        <a:srgbClr val="212121"/>
      </a:accent2>
      <a:accent3>
        <a:srgbClr val="1389C5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